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6" r:id="rId5"/>
    <p:sldId id="26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online newsletter for parents and carers (secondary)" id="{BE4F3795-86A3-4A8C-8779-E5591478FDF8}">
          <p14:sldIdLst>
            <p14:sldId id="266"/>
          </p14:sldIdLst>
        </p14:section>
        <p14:section name="Editable newsletter content" id="{F40EE6C5-7220-46C2-BC4C-2634CED4653A}">
          <p14:sldIdLst>
            <p14:sldId id="265"/>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4"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86" autoAdjust="0"/>
  </p:normalViewPr>
  <p:slideViewPr>
    <p:cSldViewPr>
      <p:cViewPr varScale="1">
        <p:scale>
          <a:sx n="40" d="100"/>
          <a:sy n="40" d="100"/>
        </p:scale>
        <p:origin x="2538"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11/02/2021</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arentinfo.org/article/supporting-your-child-with-reporting-unwanted-content-online"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thinkuknow.co.uk/parents/articles/having-a-conversation-with-your-child/" TargetMode="External"/><Relationship Id="rId4" Type="http://schemas.openxmlformats.org/officeDocument/2006/relationships/hyperlink" Target="https://www.ceop.police.uk/safety-centr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a:t>
            </a:r>
            <a:r>
              <a:rPr lang="en-GB" baseline="0" dirty="0" smtClean="0"/>
              <a:t> copy and paste the steps info the editable template to create your newsletter. </a:t>
            </a:r>
          </a:p>
          <a:p>
            <a:endParaRPr lang="en-GB" baseline="0" dirty="0" smtClean="0"/>
          </a:p>
          <a:p>
            <a:r>
              <a:rPr lang="en-GB" baseline="0" dirty="0" smtClean="0"/>
              <a:t>If sending a one-off newsletter, we ask that you include the following steps as a minimum: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Verdana" panose="020B0604030504040204" pitchFamily="34" charset="0"/>
                <a:ea typeface="Verdana" panose="020B0604030504040204" pitchFamily="34" charset="0"/>
                <a:cs typeface="Verdana" panose="020B0604030504040204" pitchFamily="34" charset="0"/>
              </a:rPr>
              <a:t>Make sure they know where to go for support: </a:t>
            </a:r>
            <a:r>
              <a:rPr lang="en-GB" sz="1200" dirty="0" smtClean="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200" dirty="0" smtClean="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200" dirty="0" smtClean="0">
              <a:latin typeface="Verdana" panose="020B0604030504040204" pitchFamily="34" charset="0"/>
              <a:ea typeface="Verdana" panose="020B0604030504040204" pitchFamily="34" charset="0"/>
              <a:cs typeface="Verdana" panose="020B0604030504040204" pitchFamily="34" charset="0"/>
            </a:endParaRPr>
          </a:p>
          <a:p>
            <a:endParaRPr lang="en-GB" dirty="0" smtClean="0"/>
          </a:p>
          <a:p>
            <a:pPr lvl="0"/>
            <a:r>
              <a:rPr lang="en-GB" sz="1200" b="1" dirty="0" smtClean="0">
                <a:latin typeface="Verdana" panose="020B0604030504040204" pitchFamily="34" charset="0"/>
                <a:ea typeface="Verdana" panose="020B0604030504040204" pitchFamily="34" charset="0"/>
                <a:cs typeface="Verdana" panose="020B0604030504040204" pitchFamily="34" charset="0"/>
              </a:rPr>
              <a:t>Make sure they know about CEOP:</a:t>
            </a:r>
            <a:r>
              <a:rPr lang="en-GB" sz="1200" dirty="0" smtClean="0">
                <a:latin typeface="Verdana" panose="020B0604030504040204" pitchFamily="34" charset="0"/>
                <a:ea typeface="Verdana" panose="020B0604030504040204" pitchFamily="34" charset="0"/>
                <a:cs typeface="Verdana" panose="020B0604030504040204" pitchFamily="34" charset="0"/>
              </a:rPr>
              <a:t> Young people can report a concern about grooming or sexual abuse to CEOP at </a:t>
            </a:r>
            <a:r>
              <a:rPr lang="en-GB" sz="1200" b="1" u="sng" dirty="0" smtClean="0">
                <a:latin typeface="Verdana" panose="020B0604030504040204" pitchFamily="34" charset="0"/>
                <a:ea typeface="Verdana" panose="020B0604030504040204" pitchFamily="34" charset="0"/>
                <a:cs typeface="Verdana" panose="020B0604030504040204" pitchFamily="34" charset="0"/>
              </a:rPr>
              <a:t> </a:t>
            </a:r>
            <a:r>
              <a:rPr lang="en-GB" sz="1200" u="sng" dirty="0" smtClean="0">
                <a:latin typeface="Verdana" panose="020B0604030504040204" pitchFamily="34" charset="0"/>
                <a:ea typeface="Verdana" panose="020B0604030504040204" pitchFamily="34" charset="0"/>
                <a:cs typeface="Verdana" panose="020B0604030504040204" pitchFamily="34" charset="0"/>
                <a:hlinkClick r:id="rId4"/>
              </a:rPr>
              <a:t>https://www.ceop.police.uk/safety-centre/</a:t>
            </a:r>
            <a:endParaRPr lang="en-GB" sz="1200" u="sng" dirty="0" smtClean="0">
              <a:latin typeface="Verdana" panose="020B0604030504040204" pitchFamily="34" charset="0"/>
              <a:ea typeface="Verdana" panose="020B0604030504040204" pitchFamily="34" charset="0"/>
              <a:cs typeface="Verdana" panose="020B0604030504040204" pitchFamily="34" charset="0"/>
            </a:endParaRPr>
          </a:p>
          <a:p>
            <a:pPr lvl="0"/>
            <a:r>
              <a:rPr lang="en-GB" sz="1200" dirty="0" smtClean="0">
                <a:latin typeface="Verdana" panose="020B0604030504040204" pitchFamily="34" charset="0"/>
                <a:ea typeface="Verdana" panose="020B0604030504040204" pitchFamily="34" charset="0"/>
                <a:cs typeface="Verdana" panose="020B0604030504040204" pitchFamily="34" charset="0"/>
              </a:rPr>
              <a:t>and get support from a specialist Child Protection Advisor.</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Verdana" panose="020B0604030504040204" pitchFamily="34" charset="0"/>
                <a:ea typeface="Verdana" panose="020B0604030504040204" pitchFamily="34" charset="0"/>
                <a:cs typeface="Verdana" panose="020B0604030504040204" pitchFamily="34" charset="0"/>
              </a:rPr>
              <a:t>Have an ongoing conversation</a:t>
            </a:r>
            <a:r>
              <a:rPr lang="en-GB" sz="1200" dirty="0" smtClean="0">
                <a:latin typeface="Verdana" panose="020B0604030504040204" pitchFamily="34" charset="0"/>
                <a:ea typeface="Verdana" panose="020B0604030504040204" pitchFamily="34" charset="0"/>
                <a:cs typeface="Verdana" panose="020B0604030504040204" pitchFamily="34" charset="0"/>
              </a:rPr>
              <a:t>: Continue to talk about the apps, games and sites they like to use, and what they like and don’t like and any concerns about being online. Discuss with them when to unfollow, block or report . For help starting this conversation, read </a:t>
            </a:r>
            <a:r>
              <a:rPr lang="en-GB" sz="1200" u="sng" dirty="0" smtClean="0">
                <a:latin typeface="Verdana" panose="020B0604030504040204" pitchFamily="34" charset="0"/>
                <a:ea typeface="Verdana" panose="020B0604030504040204" pitchFamily="34" charset="0"/>
                <a:cs typeface="Verdana" panose="020B0604030504040204" pitchFamily="34" charset="0"/>
                <a:hlinkClick r:id="rId5"/>
              </a:rPr>
              <a:t>having a conversation with your child</a:t>
            </a:r>
            <a:r>
              <a:rPr lang="en-GB" sz="1200" dirty="0" smtClean="0">
                <a:latin typeface="Verdana" panose="020B0604030504040204" pitchFamily="34" charset="0"/>
                <a:ea typeface="Verdana" panose="020B0604030504040204" pitchFamily="34" charset="0"/>
                <a:cs typeface="Verdana" panose="020B0604030504040204" pitchFamily="34" charset="0"/>
              </a:rPr>
              <a:t>. </a:t>
            </a:r>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a:p>
        </p:txBody>
      </p:sp>
    </p:spTree>
    <p:extLst>
      <p:ext uri="{BB962C8B-B14F-4D97-AF65-F5344CB8AC3E}">
        <p14:creationId xmlns:p14="http://schemas.microsoft.com/office/powerpoint/2010/main" val="11110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11/02/2021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thinkuknow.co.uk/parents/articles/Reporting-to-social-media-sites-/" TargetMode="External"/><Relationship Id="rId3" Type="http://schemas.openxmlformats.org/officeDocument/2006/relationships/hyperlink" Target="https://www.thinkuknow.co.uk/parents/articles/teens-and-the-sexual-content-on-social-media/" TargetMode="External"/><Relationship Id="rId7" Type="http://schemas.openxmlformats.org/officeDocument/2006/relationships/hyperlink" Target="https://www.net-aware.org.uk/"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https://www.thinkuknow.co.uk/parents/articles/gaming/" TargetMode="External"/><Relationship Id="rId5" Type="http://schemas.openxmlformats.org/officeDocument/2006/relationships/hyperlink" Target="https://www.thinkuknow.co.uk/parents/articles/gaming-whats-appropriate-for-your-child/" TargetMode="External"/><Relationship Id="rId10" Type="http://schemas.openxmlformats.org/officeDocument/2006/relationships/hyperlink" Target="https://www.thinkuknow.co.uk/parents/Support-tools/home-activity-worksheets/" TargetMode="External"/><Relationship Id="rId4" Type="http://schemas.openxmlformats.org/officeDocument/2006/relationships/hyperlink" Target="https://www.youtube.com/watch?v=_5-ij1jm9K8&amp;feature=emb_title" TargetMode="External"/><Relationship Id="rId9" Type="http://schemas.openxmlformats.org/officeDocument/2006/relationships/hyperlink" Target="http://www.thinkuknow.co.uk/parent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thinkuknow.co.uk/14_plus/" TargetMode="External"/><Relationship Id="rId3" Type="http://schemas.openxmlformats.org/officeDocument/2006/relationships/hyperlink" Target="https://parentinfo.org/article/supporting-your-child-with-reporting-unwanted-content-online" TargetMode="External"/><Relationship Id="rId7" Type="http://schemas.openxmlformats.org/officeDocument/2006/relationships/hyperlink" Target="https://www.thinkuknow.co.uk/11_13/" TargetMode="External"/><Relationship Id="rId12" Type="http://schemas.openxmlformats.org/officeDocument/2006/relationships/hyperlink" Target="http://www.childline.org.uk/"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www.ceop.police.uk/safety-centre/" TargetMode="External"/><Relationship Id="rId11" Type="http://schemas.openxmlformats.org/officeDocument/2006/relationships/hyperlink" Target="http://www.themix.org.uk/" TargetMode="External"/><Relationship Id="rId5" Type="http://schemas.openxmlformats.org/officeDocument/2006/relationships/hyperlink" Target="https://www.thinkuknow.co.uk/parents/articles/having-a-conversation-with-your-child/" TargetMode="External"/><Relationship Id="rId10" Type="http://schemas.openxmlformats.org/officeDocument/2006/relationships/hyperlink" Target="http://www.brook.org.uk/" TargetMode="External"/><Relationship Id="rId4" Type="http://schemas.openxmlformats.org/officeDocument/2006/relationships/hyperlink" Target="https://www.internetmatters.org/parental-controls/" TargetMode="External"/><Relationship Id="rId9" Type="http://schemas.openxmlformats.org/officeDocument/2006/relationships/hyperlink" Target="http://www.thinkuknow.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Offline Files\Outlook Temp\Thinkuknow email header 600x150px.png"/>
          <p:cNvPicPr>
            <a:picLocks noChangeAspect="1" noChangeArrowheads="1"/>
          </p:cNvPicPr>
          <p:nvPr/>
        </p:nvPicPr>
        <p:blipFill rotWithShape="1">
          <a:blip r:embed="rId2">
            <a:extLst>
              <a:ext uri="{28A0092B-C50C-407E-A947-70E740481C1C}">
                <a14:useLocalDpi xmlns:a14="http://schemas.microsoft.com/office/drawing/2010/main" val="0"/>
              </a:ext>
            </a:extLst>
          </a:blip>
          <a:srcRect l="6528" t="9995" r="63376" b="10573"/>
          <a:stretch/>
        </p:blipFill>
        <p:spPr bwMode="auto">
          <a:xfrm>
            <a:off x="145685" y="43455"/>
            <a:ext cx="1662860" cy="13166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30510" y="146162"/>
            <a:ext cx="4203849" cy="1231106"/>
          </a:xfrm>
          <a:prstGeom prst="rect">
            <a:avLst/>
          </a:prstGeom>
          <a:solidFill>
            <a:srgbClr val="F3F3DD"/>
          </a:solidFill>
          <a:ln w="19050">
            <a:solidFill>
              <a:schemeClr val="tx1"/>
            </a:solidFill>
          </a:ln>
        </p:spPr>
        <p:txBody>
          <a:bodyPr wrap="square" rtlCol="0">
            <a:sp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Online safety at home: </a:t>
            </a:r>
            <a:endParaRPr lang="en-GB" sz="2400" b="1"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parents </a:t>
            </a:r>
            <a:r>
              <a:rPr lang="en-GB" dirty="0">
                <a:latin typeface="Verdana" panose="020B0604030504040204" pitchFamily="34" charset="0"/>
                <a:ea typeface="Verdana" panose="020B0604030504040204" pitchFamily="34" charset="0"/>
                <a:cs typeface="Verdana" panose="020B0604030504040204" pitchFamily="34" charset="0"/>
              </a:rPr>
              <a:t>and </a:t>
            </a:r>
            <a:r>
              <a:rPr lang="en-GB" dirty="0" smtClean="0">
                <a:latin typeface="Verdana" panose="020B0604030504040204" pitchFamily="34" charset="0"/>
                <a:ea typeface="Verdana" panose="020B0604030504040204" pitchFamily="34" charset="0"/>
                <a:cs typeface="Verdana" panose="020B0604030504040204" pitchFamily="34" charset="0"/>
              </a:rPr>
              <a:t>carers newsletter</a:t>
            </a:r>
          </a:p>
          <a:p>
            <a:endParaRPr lang="en-GB" dirty="0" smtClean="0">
              <a:latin typeface="Verdana" panose="020B0604030504040204" pitchFamily="34" charset="0"/>
              <a:ea typeface="Verdana" panose="020B0604030504040204" pitchFamily="34" charset="0"/>
              <a:cs typeface="Verdana" panose="020B0604030504040204" pitchFamily="34" charset="0"/>
            </a:endParaRPr>
          </a:p>
          <a:p>
            <a:pPr algn="r"/>
            <a:r>
              <a:rPr lang="en-GB" sz="1200" dirty="0" smtClean="0">
                <a:latin typeface="Verdana" panose="020B0604030504040204" pitchFamily="34" charset="0"/>
                <a:ea typeface="Verdana" panose="020B0604030504040204" pitchFamily="34" charset="0"/>
                <a:cs typeface="Verdana" panose="020B0604030504040204" pitchFamily="34" charset="0"/>
              </a:rPr>
              <a:t>February 2021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45685" y="1520986"/>
            <a:ext cx="6552728" cy="1384995"/>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a:t>
            </a:r>
            <a:r>
              <a:rPr lang="en-GB" sz="1200" dirty="0" smtClean="0">
                <a:latin typeface="Verdana" panose="020B0604030504040204" pitchFamily="34" charset="0"/>
                <a:ea typeface="Verdana" panose="020B0604030504040204" pitchFamily="34" charset="0"/>
                <a:cs typeface="Verdana" panose="020B0604030504040204" pitchFamily="34" charset="0"/>
              </a:rPr>
              <a:t>the majority of </a:t>
            </a:r>
            <a:r>
              <a:rPr lang="en-GB" sz="1200" dirty="0">
                <a:latin typeface="Verdana" panose="020B0604030504040204" pitchFamily="34" charset="0"/>
                <a:ea typeface="Verdana" panose="020B0604030504040204" pitchFamily="34" charset="0"/>
                <a:cs typeface="Verdana" panose="020B0604030504040204" pitchFamily="34" charset="0"/>
              </a:rPr>
              <a:t>young people now learning from home, they will </a:t>
            </a:r>
            <a:r>
              <a:rPr lang="en-GB" sz="1200" dirty="0" smtClean="0">
                <a:latin typeface="Verdana" panose="020B0604030504040204" pitchFamily="34" charset="0"/>
                <a:ea typeface="Verdana" panose="020B0604030504040204" pitchFamily="34" charset="0"/>
                <a:cs typeface="Verdana" panose="020B0604030504040204" pitchFamily="34" charset="0"/>
              </a:rPr>
              <a:t>be spending </a:t>
            </a:r>
            <a:r>
              <a:rPr lang="en-GB" sz="1200" dirty="0">
                <a:latin typeface="Verdana" panose="020B0604030504040204" pitchFamily="34" charset="0"/>
                <a:ea typeface="Verdana" panose="020B0604030504040204" pitchFamily="34" charset="0"/>
                <a:cs typeface="Verdana" panose="020B0604030504040204" pitchFamily="34" charset="0"/>
              </a:rPr>
              <a:t>more time </a:t>
            </a:r>
            <a:r>
              <a:rPr lang="en-GB" sz="1200" dirty="0" smtClean="0">
                <a:latin typeface="Verdana" panose="020B0604030504040204" pitchFamily="34" charset="0"/>
                <a:ea typeface="Verdana" panose="020B0604030504040204" pitchFamily="34" charset="0"/>
                <a:cs typeface="Verdana" panose="020B0604030504040204" pitchFamily="34" charset="0"/>
              </a:rPr>
              <a:t>online doing </a:t>
            </a:r>
            <a:r>
              <a:rPr lang="en-GB" sz="1200" dirty="0">
                <a:latin typeface="Verdana" panose="020B0604030504040204" pitchFamily="34" charset="0"/>
                <a:ea typeface="Verdana" panose="020B0604030504040204" pitchFamily="34" charset="0"/>
                <a:cs typeface="Verdana" panose="020B0604030504040204" pitchFamily="34" charset="0"/>
              </a:rPr>
              <a:t>their school work, playing games or </a:t>
            </a:r>
            <a:r>
              <a:rPr lang="en-GB" sz="1200" dirty="0" smtClean="0">
                <a:latin typeface="Verdana" panose="020B0604030504040204" pitchFamily="34" charset="0"/>
                <a:ea typeface="Verdana" panose="020B0604030504040204" pitchFamily="34" charset="0"/>
                <a:cs typeface="Verdana" panose="020B0604030504040204" pitchFamily="34" charset="0"/>
              </a:rPr>
              <a:t>socialising. Technology is hugely valuable for education, as well as a way to keep in touch with friends and family. However it’s important we all consider how we can help keep young people safer online during this lockdown, and always. Here’s some information about what your child may enjoy online and what you can do to help keep them safer: </a:t>
            </a:r>
          </a:p>
        </p:txBody>
      </p:sp>
      <p:sp>
        <p:nvSpPr>
          <p:cNvPr id="6" name="Rectangle 5"/>
          <p:cNvSpPr/>
          <p:nvPr/>
        </p:nvSpPr>
        <p:spPr>
          <a:xfrm>
            <a:off x="335806" y="6667853"/>
            <a:ext cx="2245230"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Social media can offer young people opportunities to express themselves and have fun, but they could be exposed to  harmful content which might include sexual images or videos which could impact on their understanding of sex and relationships. </a:t>
            </a:r>
            <a:endParaRPr lang="en-GB" sz="1200" dirty="0" smtClean="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For information, read </a:t>
            </a:r>
            <a:r>
              <a:rPr lang="en-GB" sz="1200" u="sng" dirty="0">
                <a:latin typeface="Verdana" panose="020B0604030504040204" pitchFamily="34" charset="0"/>
                <a:ea typeface="Verdana" panose="020B0604030504040204" pitchFamily="34" charset="0"/>
                <a:cs typeface="Verdana" panose="020B0604030504040204" pitchFamily="34" charset="0"/>
                <a:hlinkClick r:id="rId3"/>
              </a:rPr>
              <a:t>Teens and the sexual content on social media</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7" name="Rectangle 6"/>
          <p:cNvSpPr/>
          <p:nvPr/>
        </p:nvSpPr>
        <p:spPr>
          <a:xfrm>
            <a:off x="335806" y="6206188"/>
            <a:ext cx="1460656" cy="307777"/>
          </a:xfrm>
          <a:prstGeom prst="rect">
            <a:avLst/>
          </a:prstGeom>
        </p:spPr>
        <p:txBody>
          <a:bodyPr wrap="none">
            <a:spAutoFit/>
          </a:bodyPr>
          <a:lstStyle/>
          <a:p>
            <a:r>
              <a:rPr lang="en-GB" sz="1400" b="1" dirty="0" smtClean="0">
                <a:latin typeface="Verdana" panose="020B0604030504040204" pitchFamily="34" charset="0"/>
                <a:ea typeface="Verdana" panose="020B0604030504040204" pitchFamily="34" charset="0"/>
                <a:cs typeface="Verdana" panose="020B0604030504040204" pitchFamily="34" charset="0"/>
              </a:rPr>
              <a:t>Social media</a:t>
            </a:r>
            <a:endParaRPr lang="en-GB" sz="1400" b="1" dirty="0">
              <a:latin typeface="Verdana" panose="020B0604030504040204" pitchFamily="34" charset="0"/>
              <a:ea typeface="Verdana" panose="020B0604030504040204" pitchFamily="34" charset="0"/>
              <a:cs typeface="Verdana" panose="020B0604030504040204" pitchFamily="34" charset="0"/>
            </a:endParaRPr>
          </a:p>
        </p:txBody>
      </p:sp>
      <p:sp>
        <p:nvSpPr>
          <p:cNvPr id="8" name="Rectangle 7"/>
          <p:cNvSpPr/>
          <p:nvPr/>
        </p:nvSpPr>
        <p:spPr>
          <a:xfrm>
            <a:off x="257885" y="337464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young people to chat with others whilst they play. </a:t>
            </a:r>
            <a:endParaRPr lang="en-GB" sz="1200" dirty="0" smtClean="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For </a:t>
            </a:r>
            <a:r>
              <a:rPr lang="en-GB" sz="1200" dirty="0">
                <a:latin typeface="Verdana" panose="020B0604030504040204" pitchFamily="34" charset="0"/>
                <a:ea typeface="Verdana" panose="020B0604030504040204" pitchFamily="34" charset="0"/>
                <a:cs typeface="Verdana" panose="020B0604030504040204" pitchFamily="34" charset="0"/>
              </a:rPr>
              <a:t>information about the positives of gaming, </a:t>
            </a:r>
            <a:r>
              <a:rPr lang="en-GB" sz="1200" dirty="0" smtClean="0">
                <a:latin typeface="Verdana" panose="020B0604030504040204" pitchFamily="34" charset="0"/>
                <a:ea typeface="Verdana" panose="020B0604030504040204" pitchFamily="34" charset="0"/>
                <a:cs typeface="Verdana" panose="020B0604030504040204" pitchFamily="34" charset="0"/>
              </a:rPr>
              <a:t>the risks </a:t>
            </a:r>
            <a:r>
              <a:rPr lang="en-GB" sz="1200" dirty="0">
                <a:latin typeface="Verdana" panose="020B0604030504040204" pitchFamily="34" charset="0"/>
                <a:ea typeface="Verdana" panose="020B0604030504040204" pitchFamily="34" charset="0"/>
                <a:cs typeface="Verdana" panose="020B0604030504040204" pitchFamily="34" charset="0"/>
              </a:rPr>
              <a:t>of ‘in-game chat’ 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4"/>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94874" y="3066867"/>
            <a:ext cx="1645002" cy="307777"/>
          </a:xfrm>
          <a:prstGeom prst="rect">
            <a:avLst/>
          </a:prstGeom>
        </p:spPr>
        <p:txBody>
          <a:bodyPr wrap="none">
            <a:spAutoFit/>
          </a:bodyPr>
          <a:lstStyle/>
          <a:p>
            <a:r>
              <a:rPr lang="en-GB" sz="1400" b="1" dirty="0" smtClean="0">
                <a:latin typeface="Verdana" panose="020B0604030504040204" pitchFamily="34" charset="0"/>
                <a:ea typeface="Verdana" panose="020B0604030504040204" pitchFamily="34" charset="0"/>
                <a:cs typeface="Verdana" panose="020B0604030504040204" pitchFamily="34" charset="0"/>
              </a:rPr>
              <a:t>Online gaming</a:t>
            </a:r>
            <a:endParaRPr lang="en-GB" sz="1400" b="1"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2447882" y="3203837"/>
            <a:ext cx="2246711" cy="2677656"/>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smtClean="0">
                <a:latin typeface="Verdana" panose="020B0604030504040204" pitchFamily="34" charset="0"/>
                <a:ea typeface="Verdana" panose="020B0604030504040204" pitchFamily="34" charset="0"/>
                <a:cs typeface="Verdana" panose="020B0604030504040204" pitchFamily="34" charset="0"/>
                <a:hlinkClick r:id="rId5"/>
              </a:rPr>
              <a:t>Gaming: what's appropriate for your child</a:t>
            </a:r>
            <a:r>
              <a:rPr lang="en-GB" sz="1200" dirty="0" smtClean="0">
                <a:latin typeface="Verdana" panose="020B0604030504040204" pitchFamily="34" charset="0"/>
                <a:ea typeface="Verdana" panose="020B0604030504040204" pitchFamily="34" charset="0"/>
                <a:cs typeface="Verdana" panose="020B0604030504040204" pitchFamily="34" charset="0"/>
              </a:rPr>
              <a:t> </a:t>
            </a:r>
          </a:p>
        </p:txBody>
      </p:sp>
      <p:sp>
        <p:nvSpPr>
          <p:cNvPr id="11" name="Rectangle 10"/>
          <p:cNvSpPr/>
          <p:nvPr/>
        </p:nvSpPr>
        <p:spPr>
          <a:xfrm>
            <a:off x="4532434" y="3203837"/>
            <a:ext cx="2246711" cy="3231654"/>
          </a:xfrm>
          <a:prstGeom prst="rect">
            <a:avLst/>
          </a:prstGeom>
        </p:spPr>
        <p:txBody>
          <a:bodyPr wrap="square">
            <a:spAutoFit/>
          </a:bodyPr>
          <a:lstStyle/>
          <a:p>
            <a:r>
              <a:rPr lang="en-GB" sz="1200" dirty="0" smtClean="0">
                <a:latin typeface="Verdana" panose="020B0604030504040204" pitchFamily="34" charset="0"/>
                <a:ea typeface="Verdana" panose="020B0604030504040204" pitchFamily="34" charset="0"/>
                <a:cs typeface="Verdana" panose="020B0604030504040204" pitchFamily="34" charset="0"/>
              </a:rPr>
              <a:t>Gaming is popular with both children and adults and can help to cure that lockdown boredom! If your child is gaming, you may have some questions about how to keep them safer. If so, check out - </a:t>
            </a:r>
            <a:r>
              <a:rPr lang="en-GB" sz="1200" dirty="0" smtClean="0">
                <a:latin typeface="Verdana" panose="020B0604030504040204" pitchFamily="34" charset="0"/>
                <a:ea typeface="Verdana" panose="020B0604030504040204" pitchFamily="34" charset="0"/>
                <a:cs typeface="Verdana" panose="020B0604030504040204" pitchFamily="34" charset="0"/>
                <a:hlinkClick r:id="rId6"/>
              </a:rPr>
              <a:t>gaming: what parents need to know</a:t>
            </a:r>
            <a:r>
              <a:rPr lang="en-GB" sz="1200" dirty="0" smtClean="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smtClean="0">
                <a:latin typeface="Verdana" panose="020B0604030504040204" pitchFamily="34" charset="0"/>
                <a:ea typeface="Verdana" panose="020B0604030504040204" pitchFamily="34" charset="0"/>
                <a:cs typeface="Verdana" panose="020B0604030504040204" pitchFamily="34" charset="0"/>
                <a:hlinkClick r:id="rId7"/>
              </a:rPr>
              <a:t>Net Aware</a:t>
            </a:r>
            <a:r>
              <a:rPr lang="en-GB" sz="1200" dirty="0" smtClean="0">
                <a:latin typeface="Verdana" panose="020B0604030504040204" pitchFamily="34" charset="0"/>
                <a:ea typeface="Verdana" panose="020B0604030504040204" pitchFamily="34" charset="0"/>
                <a:cs typeface="Verdana" panose="020B0604030504040204" pitchFamily="34" charset="0"/>
              </a:rPr>
              <a:t>.</a:t>
            </a:r>
          </a:p>
          <a:p>
            <a:r>
              <a:rPr lang="en-GB" sz="1200" dirty="0" smtClean="0">
                <a:latin typeface="Verdana" panose="020B0604030504040204" pitchFamily="34" charset="0"/>
                <a:ea typeface="Verdana" panose="020B0604030504040204" pitchFamily="34" charset="0"/>
                <a:cs typeface="Verdana" panose="020B0604030504040204" pitchFamily="34" charset="0"/>
              </a:rPr>
              <a:t> </a:t>
            </a:r>
          </a:p>
          <a:p>
            <a:endParaRPr lang="en-GB"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p:cNvSpPr/>
          <p:nvPr/>
        </p:nvSpPr>
        <p:spPr>
          <a:xfrm>
            <a:off x="2611868" y="6641683"/>
            <a:ext cx="2290564"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Most young people have positive experiences socialising online, but it can be easy for young people to share things or post things they wish they hadn’t. </a:t>
            </a:r>
            <a:endParaRPr lang="en-GB" sz="1200" dirty="0" smtClean="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The </a:t>
            </a:r>
            <a:r>
              <a:rPr lang="en-GB" sz="1200" dirty="0">
                <a:latin typeface="Verdana" panose="020B0604030504040204" pitchFamily="34" charset="0"/>
                <a:ea typeface="Verdana" panose="020B0604030504040204" pitchFamily="34" charset="0"/>
                <a:cs typeface="Verdana" panose="020B0604030504040204" pitchFamily="34" charset="0"/>
              </a:rPr>
              <a:t>simplest way to have information about your child removed from a website, or </a:t>
            </a:r>
            <a:r>
              <a:rPr lang="en-GB" sz="1200" dirty="0" smtClean="0">
                <a:latin typeface="Verdana" panose="020B0604030504040204" pitchFamily="34" charset="0"/>
                <a:ea typeface="Verdana" panose="020B0604030504040204" pitchFamily="34" charset="0"/>
                <a:cs typeface="Verdana" panose="020B0604030504040204" pitchFamily="34" charset="0"/>
              </a:rPr>
              <a:t>app </a:t>
            </a:r>
            <a:r>
              <a:rPr lang="en-GB" sz="1200" dirty="0">
                <a:latin typeface="Verdana" panose="020B0604030504040204" pitchFamily="34" charset="0"/>
                <a:ea typeface="Verdana" panose="020B0604030504040204" pitchFamily="34" charset="0"/>
                <a:cs typeface="Verdana" panose="020B0604030504040204" pitchFamily="34" charset="0"/>
              </a:rPr>
              <a:t>is to contact the site itself. </a:t>
            </a:r>
            <a:r>
              <a:rPr lang="en-GB" sz="1200" dirty="0" smtClean="0">
                <a:latin typeface="Verdana" panose="020B0604030504040204" pitchFamily="34" charset="0"/>
                <a:ea typeface="Verdana" panose="020B0604030504040204" pitchFamily="34" charset="0"/>
                <a:cs typeface="Verdana" panose="020B0604030504040204" pitchFamily="34" charset="0"/>
              </a:rPr>
              <a:t>Read </a:t>
            </a:r>
            <a:r>
              <a:rPr lang="en-GB" sz="1200" dirty="0" smtClean="0">
                <a:latin typeface="Verdana" panose="020B0604030504040204" pitchFamily="34" charset="0"/>
                <a:ea typeface="Verdana" panose="020B0604030504040204" pitchFamily="34" charset="0"/>
                <a:cs typeface="Verdana" panose="020B0604030504040204" pitchFamily="34" charset="0"/>
                <a:hlinkClick r:id="rId8"/>
              </a:rPr>
              <a:t>reporting to social media sites</a:t>
            </a:r>
            <a:r>
              <a:rPr lang="en-GB" sz="1200" dirty="0">
                <a:latin typeface="Verdana" panose="020B0604030504040204" pitchFamily="34" charset="0"/>
                <a:ea typeface="Verdana" panose="020B0604030504040204" pitchFamily="34" charset="0"/>
                <a:cs typeface="Verdana" panose="020B0604030504040204" pitchFamily="34" charset="0"/>
              </a:rPr>
              <a:t> </a:t>
            </a:r>
            <a:r>
              <a:rPr lang="en-GB" sz="1200" dirty="0" smtClean="0">
                <a:latin typeface="Verdana" panose="020B0604030504040204" pitchFamily="34" charset="0"/>
                <a:ea typeface="Verdana" panose="020B0604030504040204" pitchFamily="34" charset="0"/>
                <a:cs typeface="Verdana" panose="020B0604030504040204" pitchFamily="34" charset="0"/>
              </a:rPr>
              <a:t>for </a:t>
            </a:r>
            <a:r>
              <a:rPr lang="en-GB" sz="1200" dirty="0">
                <a:latin typeface="Verdana" panose="020B0604030504040204" pitchFamily="34" charset="0"/>
                <a:ea typeface="Verdana" panose="020B0604030504040204" pitchFamily="34" charset="0"/>
                <a:cs typeface="Verdana" panose="020B0604030504040204" pitchFamily="34" charset="0"/>
              </a:rPr>
              <a:t>more information. </a:t>
            </a:r>
          </a:p>
        </p:txBody>
      </p:sp>
      <p:sp>
        <p:nvSpPr>
          <p:cNvPr id="13" name="Rectangle 12">
            <a:extLst>
              <a:ext uri="{FF2B5EF4-FFF2-40B4-BE49-F238E27FC236}">
                <a16:creationId xmlns:a16="http://schemas.microsoft.com/office/drawing/2014/main" id="{807688B4-61E8-4D0D-B4C1-21471A55203A}"/>
              </a:ext>
            </a:extLst>
          </p:cNvPr>
          <p:cNvSpPr/>
          <p:nvPr/>
        </p:nvSpPr>
        <p:spPr>
          <a:xfrm>
            <a:off x="4881924" y="6298521"/>
            <a:ext cx="1872208" cy="3231654"/>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a:t>
            </a:r>
            <a:r>
              <a:rPr lang="en-GB" sz="1400" b="1" dirty="0" smtClean="0">
                <a:latin typeface="Verdana" panose="020B0604030504040204" pitchFamily="34" charset="0"/>
                <a:ea typeface="Verdana" panose="020B0604030504040204" pitchFamily="34" charset="0"/>
                <a:cs typeface="Verdana" panose="020B0604030504040204" pitchFamily="34" charset="0"/>
              </a:rPr>
              <a:t>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smtClean="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a:t>
            </a:r>
            <a:r>
              <a:rPr lang="en-GB" sz="900" b="1" dirty="0">
                <a:latin typeface="Verdana" panose="020B0604030504040204" pitchFamily="34" charset="0"/>
                <a:ea typeface="Verdana" panose="020B0604030504040204" pitchFamily="34" charset="0"/>
                <a:cs typeface="Verdana" panose="020B0604030504040204" pitchFamily="34" charset="0"/>
              </a:rPr>
              <a:t> </a:t>
            </a:r>
            <a:r>
              <a:rPr lang="en-GB" sz="900" b="1" dirty="0" smtClean="0">
                <a:latin typeface="Verdana" panose="020B0604030504040204" pitchFamily="34" charset="0"/>
                <a:ea typeface="Verdana" panose="020B0604030504040204" pitchFamily="34" charset="0"/>
                <a:cs typeface="Verdana" panose="020B0604030504040204" pitchFamily="34" charset="0"/>
              </a:rPr>
              <a:t>Their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smtClean="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smtClean="0">
                <a:latin typeface="Verdana" panose="020B0604030504040204" pitchFamily="34" charset="0"/>
                <a:ea typeface="Verdana" panose="020B0604030504040204" pitchFamily="34" charset="0"/>
                <a:cs typeface="Verdana" panose="020B0604030504040204" pitchFamily="34" charset="0"/>
                <a:hlinkClick r:id="rId9"/>
              </a:rPr>
              <a:t>parents website</a:t>
            </a:r>
            <a:r>
              <a:rPr lang="en-GB" sz="900" b="1" dirty="0" smtClean="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smtClean="0">
                <a:latin typeface="Verdana" panose="020B0604030504040204" pitchFamily="34" charset="0"/>
                <a:ea typeface="Verdana" panose="020B0604030504040204" pitchFamily="34" charset="0"/>
                <a:cs typeface="Verdana" panose="020B0604030504040204" pitchFamily="34" charset="0"/>
                <a:hlinkClick r:id="rId10"/>
              </a:rPr>
              <a:t>home activity worksheets</a:t>
            </a:r>
            <a:r>
              <a:rPr lang="en-GB" sz="900" b="1" dirty="0" smtClean="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Tree>
    <p:extLst>
      <p:ext uri="{BB962C8B-B14F-4D97-AF65-F5344CB8AC3E}">
        <p14:creationId xmlns:p14="http://schemas.microsoft.com/office/powerpoint/2010/main" val="53380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8612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733756"/>
            <a:ext cx="6858000" cy="17224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60648" y="272023"/>
            <a:ext cx="5820001" cy="307777"/>
          </a:xfrm>
          <a:prstGeom prst="rect">
            <a:avLst/>
          </a:prstGeom>
        </p:spPr>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a:t>
            </a:r>
            <a:r>
              <a:rPr lang="en-GB" sz="1400" b="1" dirty="0" smtClean="0">
                <a:latin typeface="Verdana" panose="020B0604030504040204" pitchFamily="34" charset="0"/>
                <a:ea typeface="Verdana" panose="020B0604030504040204" pitchFamily="34" charset="0"/>
                <a:cs typeface="Verdana" panose="020B0604030504040204" pitchFamily="34" charset="0"/>
              </a:rPr>
              <a:t>online</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38666" y="3728864"/>
            <a:ext cx="6540080"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Make sure </a:t>
            </a:r>
            <a:r>
              <a:rPr lang="en-GB" sz="1100" b="1" dirty="0" smtClean="0">
                <a:latin typeface="Verdana" panose="020B0604030504040204" pitchFamily="34" charset="0"/>
                <a:ea typeface="Verdana" panose="020B0604030504040204" pitchFamily="34" charset="0"/>
                <a:cs typeface="Verdana" panose="020B0604030504040204" pitchFamily="34" charset="0"/>
              </a:rPr>
              <a:t>they know where </a:t>
            </a:r>
            <a:r>
              <a:rPr lang="en-GB" sz="1100" b="1" dirty="0">
                <a:latin typeface="Verdana" panose="020B0604030504040204" pitchFamily="34" charset="0"/>
                <a:ea typeface="Verdana" panose="020B0604030504040204" pitchFamily="34" charset="0"/>
                <a:cs typeface="Verdana" panose="020B0604030504040204" pitchFamily="34" charset="0"/>
              </a:rPr>
              <a:t>to go for support: </a:t>
            </a:r>
            <a:r>
              <a:rPr lang="en-GB" sz="1100" dirty="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100" dirty="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8" name="Rectangle 7"/>
          <p:cNvSpPr/>
          <p:nvPr/>
        </p:nvSpPr>
        <p:spPr>
          <a:xfrm>
            <a:off x="131657" y="8227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4"/>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159989" y="2027584"/>
            <a:ext cx="656150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Have an ongoing conversation</a:t>
            </a:r>
            <a:r>
              <a:rPr lang="en-GB" sz="1100" dirty="0">
                <a:latin typeface="Verdana" panose="020B0604030504040204" pitchFamily="34" charset="0"/>
                <a:ea typeface="Verdana" panose="020B0604030504040204" pitchFamily="34" charset="0"/>
                <a:cs typeface="Verdana" panose="020B0604030504040204" pitchFamily="34" charset="0"/>
              </a:rPr>
              <a:t>: Continue to talk about the apps, games and sites they like to use, and what they like and don’t </a:t>
            </a:r>
            <a:r>
              <a:rPr lang="en-GB" sz="1100" dirty="0" smtClean="0">
                <a:latin typeface="Verdana" panose="020B0604030504040204" pitchFamily="34" charset="0"/>
                <a:ea typeface="Verdana" panose="020B0604030504040204" pitchFamily="34" charset="0"/>
                <a:cs typeface="Verdana" panose="020B0604030504040204" pitchFamily="34" charset="0"/>
              </a:rPr>
              <a:t>like and any concerns </a:t>
            </a:r>
            <a:r>
              <a:rPr lang="en-GB" sz="1100" dirty="0">
                <a:latin typeface="Verdana" panose="020B0604030504040204" pitchFamily="34" charset="0"/>
                <a:ea typeface="Verdana" panose="020B0604030504040204" pitchFamily="34" charset="0"/>
                <a:cs typeface="Verdana" panose="020B0604030504040204" pitchFamily="34" charset="0"/>
              </a:rPr>
              <a:t>about being online. Discuss with them when to unfollow, block or </a:t>
            </a:r>
            <a:r>
              <a:rPr lang="en-GB" sz="1100" dirty="0" smtClean="0">
                <a:latin typeface="Verdana" panose="020B0604030504040204" pitchFamily="34" charset="0"/>
                <a:ea typeface="Verdana" panose="020B0604030504040204" pitchFamily="34" charset="0"/>
                <a:cs typeface="Verdana" panose="020B0604030504040204" pitchFamily="34" charset="0"/>
              </a:rPr>
              <a:t>report. </a:t>
            </a:r>
            <a:r>
              <a:rPr lang="en-GB" sz="1100" dirty="0">
                <a:latin typeface="Verdana" panose="020B0604030504040204" pitchFamily="34" charset="0"/>
                <a:ea typeface="Verdana" panose="020B0604030504040204" pitchFamily="34" charset="0"/>
                <a:cs typeface="Verdana" panose="020B0604030504040204" pitchFamily="34" charset="0"/>
              </a:rPr>
              <a:t>For help starting this conversation, read </a:t>
            </a:r>
            <a:r>
              <a:rPr lang="en-GB" sz="1100" u="sng" dirty="0">
                <a:latin typeface="Verdana" panose="020B0604030504040204" pitchFamily="34" charset="0"/>
                <a:ea typeface="Verdana" panose="020B0604030504040204" pitchFamily="34" charset="0"/>
                <a:cs typeface="Verdana" panose="020B0604030504040204" pitchFamily="34" charset="0"/>
                <a:hlinkClick r:id="rId5"/>
              </a:rPr>
              <a:t>having a conversation with your child</a:t>
            </a:r>
            <a:r>
              <a:rPr lang="en-GB" sz="1100" dirty="0">
                <a:latin typeface="Verdana" panose="020B0604030504040204" pitchFamily="34" charset="0"/>
                <a:ea typeface="Verdana" panose="020B0604030504040204" pitchFamily="34" charset="0"/>
                <a:cs typeface="Verdana" panose="020B0604030504040204" pitchFamily="34" charset="0"/>
              </a:rPr>
              <a:t>. </a:t>
            </a:r>
          </a:p>
        </p:txBody>
      </p:sp>
      <p:sp>
        <p:nvSpPr>
          <p:cNvPr id="17" name="Rectangle 16"/>
          <p:cNvSpPr/>
          <p:nvPr/>
        </p:nvSpPr>
        <p:spPr>
          <a:xfrm>
            <a:off x="157817" y="5829213"/>
            <a:ext cx="6623890" cy="769441"/>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Talk about how their online actions can affect others: </a:t>
            </a:r>
            <a:r>
              <a:rPr lang="en-GB" sz="1100" dirty="0">
                <a:latin typeface="Verdana" panose="020B0604030504040204" pitchFamily="34" charset="0"/>
                <a:ea typeface="Verdana" panose="020B0604030504040204" pitchFamily="34" charset="0"/>
                <a:cs typeface="Verdana" panose="020B0604030504040204" pitchFamily="34" charset="0"/>
              </a:rPr>
              <a:t>If your child is engaging with </a:t>
            </a:r>
            <a:r>
              <a:rPr lang="en-GB" sz="1100" dirty="0" smtClean="0">
                <a:latin typeface="Verdana" panose="020B0604030504040204" pitchFamily="34" charset="0"/>
                <a:ea typeface="Verdana" panose="020B0604030504040204" pitchFamily="34" charset="0"/>
                <a:cs typeface="Verdana" panose="020B0604030504040204" pitchFamily="34" charset="0"/>
              </a:rPr>
              <a:t>peers online</a:t>
            </a:r>
            <a:r>
              <a:rPr lang="en-GB" sz="1100" dirty="0">
                <a:latin typeface="Verdana" panose="020B0604030504040204" pitchFamily="34" charset="0"/>
                <a:ea typeface="Verdana" panose="020B0604030504040204" pitchFamily="34" charset="0"/>
                <a:cs typeface="Verdana" panose="020B0604030504040204" pitchFamily="34" charset="0"/>
              </a:rPr>
              <a:t>, remind them to consider how someone else might feel before they post or share something. If they are considering sharing a photo/video of somebody else, they should always ask permission first.                  </a:t>
            </a:r>
            <a:r>
              <a:rPr lang="en-GB" sz="1100" dirty="0" smtClean="0">
                <a:latin typeface="Verdana" panose="020B0604030504040204" pitchFamily="34" charset="0"/>
                <a:ea typeface="Verdana" panose="020B0604030504040204" pitchFamily="34" charset="0"/>
                <a:cs typeface="Verdana" panose="020B0604030504040204" pitchFamily="34" charset="0"/>
              </a:rPr>
              <a:t>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p:cNvSpPr/>
          <p:nvPr/>
        </p:nvSpPr>
        <p:spPr>
          <a:xfrm>
            <a:off x="146177" y="4808984"/>
            <a:ext cx="6474165" cy="600164"/>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Make sure they know about </a:t>
            </a:r>
            <a:r>
              <a:rPr lang="en-GB" sz="1100" b="1" dirty="0" smtClean="0">
                <a:latin typeface="Verdana" panose="020B0604030504040204" pitchFamily="34" charset="0"/>
                <a:ea typeface="Verdana" panose="020B0604030504040204" pitchFamily="34" charset="0"/>
                <a:cs typeface="Verdana" panose="020B0604030504040204" pitchFamily="34" charset="0"/>
              </a:rPr>
              <a:t>NCA CEOP</a:t>
            </a:r>
            <a:r>
              <a:rPr lang="en-GB" sz="1100" b="1" dirty="0">
                <a:latin typeface="Verdana" panose="020B0604030504040204" pitchFamily="34" charset="0"/>
                <a:ea typeface="Verdana" panose="020B0604030504040204" pitchFamily="34" charset="0"/>
                <a:cs typeface="Verdana" panose="020B0604030504040204" pitchFamily="34" charset="0"/>
              </a:rPr>
              <a:t>:</a:t>
            </a:r>
            <a:r>
              <a:rPr lang="en-GB" sz="1100" dirty="0">
                <a:latin typeface="Verdana" panose="020B0604030504040204" pitchFamily="34" charset="0"/>
                <a:ea typeface="Verdana" panose="020B0604030504040204" pitchFamily="34" charset="0"/>
                <a:cs typeface="Verdana" panose="020B0604030504040204" pitchFamily="34" charset="0"/>
              </a:rPr>
              <a:t> Young people can report a concern about grooming or sexual abuse </a:t>
            </a:r>
            <a:r>
              <a:rPr lang="en-GB" sz="1100" dirty="0" smtClean="0">
                <a:latin typeface="Verdana" panose="020B0604030504040204" pitchFamily="34" charset="0"/>
                <a:ea typeface="Verdana" panose="020B0604030504040204" pitchFamily="34" charset="0"/>
                <a:cs typeface="Verdana" panose="020B0604030504040204" pitchFamily="34" charset="0"/>
              </a:rPr>
              <a:t>to NCA </a:t>
            </a:r>
            <a:r>
              <a:rPr lang="en-GB" sz="1100" dirty="0">
                <a:latin typeface="Verdana" panose="020B0604030504040204" pitchFamily="34" charset="0"/>
                <a:ea typeface="Verdana" panose="020B0604030504040204" pitchFamily="34" charset="0"/>
                <a:cs typeface="Verdana" panose="020B0604030504040204" pitchFamily="34" charset="0"/>
              </a:rPr>
              <a:t>CEOP at </a:t>
            </a:r>
            <a:r>
              <a:rPr lang="en-GB" sz="1100" b="1" u="sng" dirty="0">
                <a:latin typeface="Verdana" panose="020B0604030504040204" pitchFamily="34" charset="0"/>
                <a:ea typeface="Verdana" panose="020B0604030504040204" pitchFamily="34" charset="0"/>
                <a:cs typeface="Verdana" panose="020B0604030504040204" pitchFamily="34" charset="0"/>
              </a:rPr>
              <a:t> </a:t>
            </a:r>
            <a:r>
              <a:rPr lang="en-GB" sz="1100" u="sng" dirty="0" smtClean="0">
                <a:latin typeface="Verdana" panose="020B0604030504040204" pitchFamily="34" charset="0"/>
                <a:ea typeface="Verdana" panose="020B0604030504040204" pitchFamily="34" charset="0"/>
                <a:cs typeface="Verdana" panose="020B0604030504040204" pitchFamily="34" charset="0"/>
                <a:hlinkClick r:id="rId6"/>
              </a:rPr>
              <a:t>https://www.ceop.police.uk/safety-centre/</a:t>
            </a:r>
            <a:endParaRPr lang="en-GB" sz="1100" u="sng" dirty="0" smtClean="0">
              <a:latin typeface="Verdana" panose="020B0604030504040204" pitchFamily="34" charset="0"/>
              <a:ea typeface="Verdana" panose="020B0604030504040204" pitchFamily="34" charset="0"/>
              <a:cs typeface="Verdana" panose="020B0604030504040204" pitchFamily="34" charset="0"/>
            </a:endParaRPr>
          </a:p>
          <a:p>
            <a:pPr lvl="0"/>
            <a:r>
              <a:rPr lang="en-GB" sz="1100" dirty="0" smtClean="0">
                <a:latin typeface="Verdana" panose="020B0604030504040204" pitchFamily="34" charset="0"/>
                <a:ea typeface="Verdana" panose="020B0604030504040204" pitchFamily="34" charset="0"/>
                <a:cs typeface="Verdana" panose="020B0604030504040204" pitchFamily="34" charset="0"/>
              </a:rPr>
              <a:t>and </a:t>
            </a:r>
            <a:r>
              <a:rPr lang="en-GB" sz="1100" dirty="0">
                <a:latin typeface="Verdana" panose="020B0604030504040204" pitchFamily="34" charset="0"/>
                <a:ea typeface="Verdana" panose="020B0604030504040204" pitchFamily="34" charset="0"/>
                <a:cs typeface="Verdana" panose="020B0604030504040204" pitchFamily="34" charset="0"/>
              </a:rPr>
              <a:t>get support from a specialist Child Protection Advisor.</a:t>
            </a:r>
          </a:p>
        </p:txBody>
      </p:sp>
      <p:sp>
        <p:nvSpPr>
          <p:cNvPr id="19" name="Rectangle 18"/>
          <p:cNvSpPr/>
          <p:nvPr/>
        </p:nvSpPr>
        <p:spPr>
          <a:xfrm>
            <a:off x="157817" y="3008784"/>
            <a:ext cx="6478806" cy="430887"/>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Be non-judgemental: </a:t>
            </a:r>
            <a:r>
              <a:rPr lang="en-GB" sz="1100" dirty="0">
                <a:latin typeface="Verdana" panose="020B0604030504040204" pitchFamily="34" charset="0"/>
                <a:ea typeface="Verdana" panose="020B0604030504040204" pitchFamily="34" charset="0"/>
                <a:cs typeface="Verdana" panose="020B0604030504040204" pitchFamily="34" charset="0"/>
              </a:rPr>
              <a:t>Explain that you would never blame them for anything that might happen online, and you will always give them calm, loving support.</a:t>
            </a:r>
          </a:p>
        </p:txBody>
      </p:sp>
      <p:sp>
        <p:nvSpPr>
          <p:cNvPr id="21" name="Rectangle 20"/>
          <p:cNvSpPr/>
          <p:nvPr/>
        </p:nvSpPr>
        <p:spPr>
          <a:xfrm>
            <a:off x="157817" y="7041232"/>
            <a:ext cx="6578269" cy="769441"/>
          </a:xfrm>
          <a:prstGeom prst="rect">
            <a:avLst/>
          </a:prstGeom>
        </p:spPr>
        <p:txBody>
          <a:bodyPr wrap="square">
            <a:spAutoFit/>
          </a:bodyPr>
          <a:lstStyle/>
          <a:p>
            <a:r>
              <a:rPr lang="en-GB" sz="1100" b="1" dirty="0" smtClean="0">
                <a:latin typeface="Verdana" panose="020B0604030504040204" pitchFamily="34" charset="0"/>
                <a:ea typeface="Verdana" panose="020B0604030504040204" pitchFamily="34" charset="0"/>
                <a:cs typeface="Verdana" panose="020B0604030504040204" pitchFamily="34" charset="0"/>
              </a:rPr>
              <a:t>Tell them about Thinkuknow: </a:t>
            </a:r>
            <a:r>
              <a:rPr lang="en-GB" sz="1100" dirty="0" smtClean="0">
                <a:latin typeface="Verdana" panose="020B0604030504040204" pitchFamily="34" charset="0"/>
                <a:ea typeface="Verdana" panose="020B0604030504040204" pitchFamily="34" charset="0"/>
                <a:cs typeface="Verdana" panose="020B0604030504040204" pitchFamily="34" charset="0"/>
              </a:rPr>
              <a:t>Our </a:t>
            </a:r>
            <a:r>
              <a:rPr lang="en-GB" sz="1100" dirty="0">
                <a:latin typeface="Verdana" panose="020B0604030504040204" pitchFamily="34" charset="0"/>
                <a:ea typeface="Verdana" panose="020B0604030504040204" pitchFamily="34" charset="0"/>
                <a:cs typeface="Verdana" panose="020B0604030504040204" pitchFamily="34" charset="0"/>
              </a:rPr>
              <a:t>websites provide open and honest guidance for young people on friends, relationships and the internet, covering topics like dealing with pressure; consent; and getting support when you’re </a:t>
            </a:r>
            <a:r>
              <a:rPr lang="en-GB" sz="1100" dirty="0" smtClean="0">
                <a:latin typeface="Verdana" panose="020B0604030504040204" pitchFamily="34" charset="0"/>
                <a:ea typeface="Verdana" panose="020B0604030504040204" pitchFamily="34" charset="0"/>
                <a:cs typeface="Verdana" panose="020B0604030504040204" pitchFamily="34" charset="0"/>
              </a:rPr>
              <a:t>worried. </a:t>
            </a:r>
            <a:r>
              <a:rPr lang="en-GB" sz="1100" dirty="0">
                <a:latin typeface="Verdana" panose="020B0604030504040204" pitchFamily="34" charset="0"/>
                <a:ea typeface="Verdana" panose="020B0604030504040204" pitchFamily="34" charset="0"/>
                <a:cs typeface="Verdana" panose="020B0604030504040204" pitchFamily="34" charset="0"/>
              </a:rPr>
              <a:t>V</a:t>
            </a:r>
            <a:r>
              <a:rPr lang="en-GB" sz="1100" dirty="0" smtClean="0">
                <a:latin typeface="Verdana" panose="020B0604030504040204" pitchFamily="34" charset="0"/>
                <a:ea typeface="Verdana" panose="020B0604030504040204" pitchFamily="34" charset="0"/>
                <a:cs typeface="Verdana" panose="020B0604030504040204" pitchFamily="34" charset="0"/>
              </a:rPr>
              <a:t>isit our </a:t>
            </a:r>
            <a:r>
              <a:rPr lang="en-GB" sz="1100" dirty="0" smtClean="0">
                <a:latin typeface="Verdana" panose="020B0604030504040204" pitchFamily="34" charset="0"/>
                <a:ea typeface="Verdana" panose="020B0604030504040204" pitchFamily="34" charset="0"/>
                <a:cs typeface="Verdana" panose="020B0604030504040204" pitchFamily="34" charset="0"/>
                <a:hlinkClick r:id="rId7"/>
              </a:rPr>
              <a:t>website for 11-13's</a:t>
            </a:r>
            <a:r>
              <a:rPr lang="en-GB" sz="1100" dirty="0" smtClean="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 </a:t>
            </a:r>
            <a:r>
              <a:rPr lang="en-GB" sz="1100" dirty="0" smtClean="0">
                <a:latin typeface="Verdana" panose="020B0604030504040204" pitchFamily="34" charset="0"/>
                <a:ea typeface="Verdana" panose="020B0604030504040204" pitchFamily="34" charset="0"/>
                <a:cs typeface="Verdana" panose="020B0604030504040204" pitchFamily="34" charset="0"/>
              </a:rPr>
              <a:t>or our </a:t>
            </a:r>
            <a:r>
              <a:rPr lang="en-GB" sz="1100" dirty="0" smtClean="0">
                <a:latin typeface="Verdana" panose="020B0604030504040204" pitchFamily="34" charset="0"/>
                <a:ea typeface="Verdana" panose="020B0604030504040204" pitchFamily="34" charset="0"/>
                <a:cs typeface="Verdana" panose="020B0604030504040204" pitchFamily="34" charset="0"/>
                <a:hlinkClick r:id="rId8"/>
              </a:rPr>
              <a:t>website for 14+</a:t>
            </a:r>
            <a:r>
              <a:rPr lang="en-GB" sz="1100" dirty="0" smtClean="0">
                <a:latin typeface="Verdana" panose="020B0604030504040204" pitchFamily="34" charset="0"/>
                <a:ea typeface="Verdana" panose="020B0604030504040204" pitchFamily="34" charset="0"/>
                <a:cs typeface="Verdana" panose="020B0604030504040204" pitchFamily="34" charset="0"/>
              </a:rPr>
              <a:t> for age appropriate information.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6" name="TextBox 5"/>
          <p:cNvSpPr txBox="1"/>
          <p:nvPr/>
        </p:nvSpPr>
        <p:spPr>
          <a:xfrm>
            <a:off x="151815" y="8265368"/>
            <a:ext cx="6424356" cy="1107996"/>
          </a:xfrm>
          <a:prstGeom prst="rect">
            <a:avLst/>
          </a:prstGeom>
          <a:noFill/>
        </p:spPr>
        <p:txBody>
          <a:bodyPr wrap="square" rtlCol="0">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Direct your child to age appropriate information about relationships and sex</a:t>
            </a:r>
            <a:r>
              <a:rPr lang="en-GB" sz="1100" dirty="0">
                <a:latin typeface="Verdana" panose="020B0604030504040204" pitchFamily="34" charset="0"/>
                <a:ea typeface="Verdana" panose="020B0604030504040204" pitchFamily="34" charset="0"/>
                <a:cs typeface="Verdana" panose="020B0604030504040204" pitchFamily="34" charset="0"/>
              </a:rPr>
              <a:t>: It’s natural for young people to start exploring their sexual feelings online and adolescents are more inclined to take risks. It’s important to understand this and to talk to your child in a </a:t>
            </a:r>
            <a:r>
              <a:rPr lang="en-GB" sz="1100" dirty="0" smtClean="0">
                <a:latin typeface="Verdana" panose="020B0604030504040204" pitchFamily="34" charset="0"/>
                <a:ea typeface="Verdana" panose="020B0604030504040204" pitchFamily="34" charset="0"/>
                <a:cs typeface="Verdana" panose="020B0604030504040204" pitchFamily="34" charset="0"/>
              </a:rPr>
              <a:t>positive, encouraging and safe way.  </a:t>
            </a:r>
            <a:r>
              <a:rPr lang="en-GB" sz="1100" dirty="0" smtClean="0">
                <a:latin typeface="Verdana" panose="020B0604030504040204" pitchFamily="34" charset="0"/>
                <a:ea typeface="Verdana" panose="020B0604030504040204" pitchFamily="34" charset="0"/>
                <a:cs typeface="Verdana" panose="020B0604030504040204" pitchFamily="34" charset="0"/>
                <a:hlinkClick r:id="rId9"/>
              </a:rPr>
              <a:t>Thinkuknow</a:t>
            </a:r>
            <a:r>
              <a:rPr lang="en-GB" sz="1100" dirty="0" smtClean="0">
                <a:latin typeface="Verdana" panose="020B0604030504040204" pitchFamily="34" charset="0"/>
                <a:ea typeface="Verdana" panose="020B0604030504040204" pitchFamily="34" charset="0"/>
                <a:cs typeface="Verdana" panose="020B0604030504040204" pitchFamily="34" charset="0"/>
              </a:rPr>
              <a:t>, </a:t>
            </a:r>
            <a:r>
              <a:rPr lang="en-GB" sz="1100" dirty="0" smtClean="0">
                <a:latin typeface="Verdana" panose="020B0604030504040204" pitchFamily="34" charset="0"/>
                <a:ea typeface="Verdana" panose="020B0604030504040204" pitchFamily="34" charset="0"/>
                <a:cs typeface="Verdana" panose="020B0604030504040204" pitchFamily="34" charset="0"/>
                <a:hlinkClick r:id="rId10"/>
              </a:rPr>
              <a:t>Brook</a:t>
            </a:r>
            <a:r>
              <a:rPr lang="en-GB" sz="1100" dirty="0" smtClean="0">
                <a:latin typeface="Verdana" panose="020B0604030504040204" pitchFamily="34" charset="0"/>
                <a:ea typeface="Verdana" panose="020B0604030504040204" pitchFamily="34" charset="0"/>
                <a:cs typeface="Verdana" panose="020B0604030504040204" pitchFamily="34" charset="0"/>
              </a:rPr>
              <a:t> , </a:t>
            </a:r>
            <a:r>
              <a:rPr lang="en-GB" sz="1100" dirty="0" smtClean="0">
                <a:latin typeface="Verdana" panose="020B0604030504040204" pitchFamily="34" charset="0"/>
                <a:ea typeface="Verdana" panose="020B0604030504040204" pitchFamily="34" charset="0"/>
                <a:cs typeface="Verdana" panose="020B0604030504040204" pitchFamily="34" charset="0"/>
                <a:hlinkClick r:id="rId11"/>
              </a:rPr>
              <a:t>The Mix</a:t>
            </a:r>
            <a:r>
              <a:rPr lang="en-GB" sz="1100" dirty="0" smtClean="0">
                <a:latin typeface="Verdana" panose="020B0604030504040204" pitchFamily="34" charset="0"/>
                <a:ea typeface="Verdana" panose="020B0604030504040204" pitchFamily="34" charset="0"/>
                <a:cs typeface="Verdana" panose="020B0604030504040204" pitchFamily="34" charset="0"/>
              </a:rPr>
              <a:t> and </a:t>
            </a:r>
            <a:r>
              <a:rPr lang="en-GB" sz="1100" dirty="0" smtClean="0">
                <a:latin typeface="Verdana" panose="020B0604030504040204" pitchFamily="34" charset="0"/>
                <a:ea typeface="Verdana" panose="020B0604030504040204" pitchFamily="34" charset="0"/>
                <a:cs typeface="Verdana" panose="020B0604030504040204" pitchFamily="34" charset="0"/>
                <a:hlinkClick r:id="rId12"/>
              </a:rPr>
              <a:t>Childline</a:t>
            </a:r>
            <a:r>
              <a:rPr lang="en-GB" sz="1100" dirty="0" smtClean="0">
                <a:latin typeface="Verdana" panose="020B0604030504040204" pitchFamily="34" charset="0"/>
                <a:ea typeface="Verdana" panose="020B0604030504040204" pitchFamily="34" charset="0"/>
                <a:cs typeface="Verdana" panose="020B0604030504040204" pitchFamily="34" charset="0"/>
              </a:rPr>
              <a:t> all </a:t>
            </a:r>
            <a:r>
              <a:rPr lang="en-GB" sz="1100" dirty="0">
                <a:latin typeface="Verdana" panose="020B0604030504040204" pitchFamily="34" charset="0"/>
                <a:ea typeface="Verdana" panose="020B0604030504040204" pitchFamily="34" charset="0"/>
                <a:cs typeface="Verdana" panose="020B0604030504040204" pitchFamily="34" charset="0"/>
              </a:rPr>
              <a:t>provide age appropriate information about relationships and sex that you can signpost your child to.  </a:t>
            </a:r>
          </a:p>
        </p:txBody>
      </p:sp>
    </p:spTree>
    <p:extLst>
      <p:ext uri="{BB962C8B-B14F-4D97-AF65-F5344CB8AC3E}">
        <p14:creationId xmlns:p14="http://schemas.microsoft.com/office/powerpoint/2010/main" val="2329438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A2A78B4FF5F7468B2568BC8E306A3A" ma:contentTypeVersion="10" ma:contentTypeDescription="Create a new document." ma:contentTypeScope="" ma:versionID="5589a508d61f9ba1efde6a89265daea0">
  <xsd:schema xmlns:xsd="http://www.w3.org/2001/XMLSchema" xmlns:xs="http://www.w3.org/2001/XMLSchema" xmlns:p="http://schemas.microsoft.com/office/2006/metadata/properties" xmlns:ns3="0413cfea-60af-4cca-8171-848287636060" targetNamespace="http://schemas.microsoft.com/office/2006/metadata/properties" ma:root="true" ma:fieldsID="d8b0ee57d71a3ac5d939f00cccb9ac05" ns3:_="">
    <xsd:import namespace="0413cfea-60af-4cca-8171-84828763606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13cfea-60af-4cca-8171-8482876360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5DE979-3B32-4797-B10E-0CD5951983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13cfea-60af-4cca-8171-8482876360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A6AF56-24C8-4D70-800D-8B73E009EADB}">
  <ds:schemaRefs>
    <ds:schemaRef ds:uri="http://schemas.microsoft.com/sharepoint/v3/contenttype/forms"/>
  </ds:schemaRefs>
</ds:datastoreItem>
</file>

<file path=customXml/itemProps3.xml><?xml version="1.0" encoding="utf-8"?>
<ds:datastoreItem xmlns:ds="http://schemas.openxmlformats.org/officeDocument/2006/customXml" ds:itemID="{DD204740-4AAE-4B89-A632-E570AF627539}">
  <ds:schemaRefs>
    <ds:schemaRef ds:uri="http://purl.org/dc/elements/1.1/"/>
    <ds:schemaRef ds:uri="http://schemas.microsoft.com/office/2006/metadata/properties"/>
    <ds:schemaRef ds:uri="0413cfea-60af-4cca-8171-84828763606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1195</TotalTime>
  <Words>1109</Words>
  <Application>Microsoft Office PowerPoint</Application>
  <PresentationFormat>A4 Paper (210x297 mm)</PresentationFormat>
  <Paragraphs>49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Verdana</vt:lpstr>
      <vt:lpstr>Office Theme</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lastModifiedBy>Amy Thornton</cp:lastModifiedBy>
  <cp:revision>60</cp:revision>
  <dcterms:created xsi:type="dcterms:W3CDTF">2020-04-29T14:32:24Z</dcterms:created>
  <dcterms:modified xsi:type="dcterms:W3CDTF">2021-02-11T21:51:28Z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0x01010004A2A78B4FF5F7468B2568BC8E306A3A</vt:lpwstr>
  </property>
</Properties>
</file>